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4" r:id="rId2"/>
    <p:sldId id="259" r:id="rId3"/>
    <p:sldId id="260" r:id="rId4"/>
    <p:sldId id="258" r:id="rId5"/>
    <p:sldId id="347" r:id="rId6"/>
    <p:sldId id="261" r:id="rId7"/>
    <p:sldId id="262" r:id="rId8"/>
    <p:sldId id="265" r:id="rId9"/>
    <p:sldId id="263" r:id="rId10"/>
    <p:sldId id="264" r:id="rId11"/>
    <p:sldId id="331" r:id="rId12"/>
    <p:sldId id="269" r:id="rId13"/>
    <p:sldId id="271" r:id="rId14"/>
    <p:sldId id="266" r:id="rId15"/>
    <p:sldId id="332" r:id="rId16"/>
    <p:sldId id="333" r:id="rId17"/>
    <p:sldId id="268" r:id="rId18"/>
    <p:sldId id="330" r:id="rId19"/>
    <p:sldId id="270" r:id="rId20"/>
    <p:sldId id="316" r:id="rId21"/>
    <p:sldId id="317" r:id="rId22"/>
    <p:sldId id="325" r:id="rId23"/>
    <p:sldId id="335" r:id="rId24"/>
    <p:sldId id="315" r:id="rId25"/>
    <p:sldId id="314" r:id="rId26"/>
    <p:sldId id="306" r:id="rId27"/>
    <p:sldId id="336" r:id="rId28"/>
    <p:sldId id="304" r:id="rId29"/>
    <p:sldId id="305" r:id="rId30"/>
    <p:sldId id="267" r:id="rId31"/>
    <p:sldId id="329" r:id="rId32"/>
    <p:sldId id="276" r:id="rId33"/>
    <p:sldId id="278" r:id="rId34"/>
    <p:sldId id="326" r:id="rId35"/>
    <p:sldId id="328" r:id="rId36"/>
    <p:sldId id="277" r:id="rId37"/>
    <p:sldId id="279" r:id="rId38"/>
    <p:sldId id="28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597"/>
  </p:normalViewPr>
  <p:slideViewPr>
    <p:cSldViewPr snapToGrid="0" snapToObjects="1">
      <p:cViewPr>
        <p:scale>
          <a:sx n="84" d="100"/>
          <a:sy n="84" d="100"/>
        </p:scale>
        <p:origin x="53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Here, I show phylogenetic tree reconstructed from SARS-CoV-2 sequences isolated in Washington State and around to world, where samples from Washington State are colored based on the county they were isolated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After an initial introduction, SARS-CoV-2 spread mostly around Seattle, but more widespread around the state soon thereafter.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Viruses introduced early differed from those later, most notably by a amino acid substitution in the spike protein.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These two variants are referred to as 614D and  614G.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614G emerged in Europe and soon became the dominant spike variant around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same pattern could be observed in Washington State, leading us to investigate why it took over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4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used phylodynamic approaches to study how the case load of the two different variants changed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Reconstructing the effective population size, as measure proportional to the number of infected over time, of the spike variants reveals different temporal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614D dominated early, but soon declined, while 614G cases peaked much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9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reconstruct how the reproduction number, that is the number of secondary infections per infected individual changed over time using </a:t>
            </a:r>
            <a:r>
              <a:rPr lang="en-US" dirty="0" err="1"/>
              <a:t>phylodynamics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revealed that the transmission dynamics of 614D cases change with mobility patterns in King County while 614G cases are more consistent with mobility patterns outside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5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these phylodynamic methods to get an idea of how important introductions are in driving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introductions from outside the state played only a minor role (after the initial introduction) in driving cases of 614D, but played a major role in driving 614G cases, the dominant variant at that time in Europe and the North East of the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suggest that the changes in local frequencies of the two different spike variants very driven by different timings of when local measure were introduced and by a large number of introductions of 614G viruses from outside the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3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2016 and 2017, there was an outbreak of influenza A/H5N8 in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outbreak mainly took place in the </a:t>
            </a:r>
            <a:r>
              <a:rPr lang="en-US" dirty="0" err="1"/>
              <a:t>fois</a:t>
            </a:r>
            <a:r>
              <a:rPr lang="en-US" dirty="0"/>
              <a:t> gras growing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study the spread of H5N8, influenza A/H5N8 sequences isolated from different farms in different department were sequenced.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sequences originated from different departments in the South of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were first isolated in the department of tarn and then spread through the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then used the structured coalescent to infer how and between which departments H5N8 was spread.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we inferred what predictors potentially correlated with these transmission dynamics.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there were different culling events that took place in order to reduced the spread of avian influenza A/H5N8.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the timings of these events as potential predicts of how transmission dynamics changed between </a:t>
            </a:r>
            <a:r>
              <a:rPr lang="en-US" dirty="0" err="1"/>
              <a:t>departements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Structure population models in phylodynamics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4F71-3A7E-30BA-5392-2B612B9D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8418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trait analyses treat geography the same way as substitutions are treated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number of states instead of the 4 nucleotides are considered, but only one position. The number of states corresponds to discrete locations. </a:t>
            </a:r>
          </a:p>
          <a:p>
            <a:endParaRPr lang="en-US" b="1" dirty="0"/>
          </a:p>
          <a:p>
            <a:r>
              <a:rPr lang="en-US" dirty="0"/>
              <a:t>Some transition model between states (can be asymmetric) which are the migration rates.</a:t>
            </a:r>
          </a:p>
          <a:p>
            <a:endParaRPr lang="en-US" dirty="0"/>
          </a:p>
          <a:p>
            <a:r>
              <a:rPr lang="en-US" dirty="0"/>
              <a:t>Is not a tree prior, as such, a separate tree prior is needed.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7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07699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60703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trends in camel to human transmissions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3E37A-6510-BD06-265C-DFBFB311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2" y="1406822"/>
            <a:ext cx="6834816" cy="49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7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and effective population sizes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2016 and 2017, there was an Influenza A/H5N8 outbreak in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 descr="A group of penguins&#10;&#10;Description automatically generated with medium confidence">
            <a:extLst>
              <a:ext uri="{FF2B5EF4-FFF2-40B4-BE49-F238E27FC236}">
                <a16:creationId xmlns:a16="http://schemas.microsoft.com/office/drawing/2014/main" id="{02E5DACD-E821-7142-A36E-242E3069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02" y="1559521"/>
            <a:ext cx="6751734" cy="418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9363-506C-B348-8417-C984A72A010A}"/>
              </a:ext>
            </a:extLst>
          </p:cNvPr>
          <p:cNvSpPr txBox="1"/>
          <p:nvPr/>
        </p:nvSpPr>
        <p:spPr>
          <a:xfrm>
            <a:off x="1319039" y="5868956"/>
            <a:ext cx="898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/news/world/french-foie-gras-makers-fear-worst-bird-flu-toll-rises-n721276</a:t>
            </a:r>
          </a:p>
        </p:txBody>
      </p:sp>
    </p:spTree>
    <p:extLst>
      <p:ext uri="{BB962C8B-B14F-4D97-AF65-F5344CB8AC3E}">
        <p14:creationId xmlns:p14="http://schemas.microsoft.com/office/powerpoint/2010/main" val="410463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Cases first appeared in the department (state) of tarn and H5N8 was soon detected in other regions as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6D49A0D5-7F03-5AFB-9475-6307322B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3" y="1658888"/>
            <a:ext cx="8345646" cy="43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MASCOT-GLM reconstructs Tarn to be the most likely source, consistent with case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6920175E-A632-F721-08A9-CFD65577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6" y="1423960"/>
            <a:ext cx="7776608" cy="45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7CBB2-B9D5-26E2-F557-FA50C1A9E53C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9171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Evidence that the initial culling of birds reduced migration between 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23</a:t>
            </a:fld>
            <a:endParaRPr lang="en-US" dirty="0"/>
          </a:p>
        </p:txBody>
      </p:sp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D9385F38-F781-10CB-1E44-2466AE58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12192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53B64E-5690-ECCD-8539-946438868808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2891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Phylogenetic tree of SARS-CoV-2 sequences isolated in Washington State reveal multiple introductions.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pic>
        <p:nvPicPr>
          <p:cNvPr id="2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7FAFFB5-8626-7644-A3D8-3564C1EDB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69" y="1735139"/>
            <a:ext cx="11881262" cy="414337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34319-F45C-E745-B455-D65356CDC5B1}"/>
              </a:ext>
            </a:extLst>
          </p:cNvPr>
          <p:cNvSpPr txBox="1"/>
          <p:nvPr/>
        </p:nvSpPr>
        <p:spPr>
          <a:xfrm>
            <a:off x="2584450" y="6125647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nextstrain.org</a:t>
            </a:r>
            <a:r>
              <a:rPr lang="en-US" i="1" dirty="0"/>
              <a:t>/groups/blab/</a:t>
            </a:r>
            <a:r>
              <a:rPr lang="en-US" i="1" dirty="0" err="1"/>
              <a:t>ncov</a:t>
            </a:r>
            <a:r>
              <a:rPr lang="en-US" i="1" dirty="0"/>
              <a:t>/</a:t>
            </a:r>
            <a:r>
              <a:rPr lang="en-US" i="1" dirty="0" err="1"/>
              <a:t>wa-phylodynamics?c</a:t>
            </a:r>
            <a:r>
              <a:rPr lang="en-US" i="1" dirty="0"/>
              <a:t>=county</a:t>
            </a:r>
          </a:p>
        </p:txBody>
      </p:sp>
    </p:spTree>
    <p:extLst>
      <p:ext uri="{BB962C8B-B14F-4D97-AF65-F5344CB8AC3E}">
        <p14:creationId xmlns:p14="http://schemas.microsoft.com/office/powerpoint/2010/main" val="6842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0" y="365125"/>
            <a:ext cx="5054600" cy="2886075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57384-9C01-064A-96BC-64C407425210}"/>
              </a:ext>
            </a:extLst>
          </p:cNvPr>
          <p:cNvSpPr txBox="1"/>
          <p:nvPr/>
        </p:nvSpPr>
        <p:spPr>
          <a:xfrm>
            <a:off x="9448800" y="58129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Korber</a:t>
            </a:r>
            <a:r>
              <a:rPr lang="en-US" dirty="0"/>
              <a:t> et al. (2020), </a:t>
            </a:r>
            <a:r>
              <a:rPr lang="en-US" i="1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7353E7-3ACE-B94A-9CA5-3955D29C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7363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2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Migration histories can be conditioned on instead of estimated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638B64C-FD36-03E7-396C-8E772B4A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67" y="1513922"/>
            <a:ext cx="7224649" cy="45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effective population size of the spike variants reveals different temporal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21735-6D31-924C-98F9-68E236A4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000125"/>
            <a:ext cx="10485946" cy="43691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900CA-FA40-B344-B108-8ECE8698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06" t="74029" r="35243"/>
          <a:stretch/>
        </p:blipFill>
        <p:spPr>
          <a:xfrm>
            <a:off x="7925232" y="2209800"/>
            <a:ext cx="3034868" cy="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in the reproduction rate of different spike variants reflect different mobility trends in the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CAED-EF31-8D4F-A29E-C4222D2C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658" y="1979488"/>
            <a:ext cx="9927409" cy="4136420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73FB94-7211-6247-8A45-6432961B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4"/>
          <a:stretch/>
        </p:blipFill>
        <p:spPr>
          <a:xfrm>
            <a:off x="2171700" y="2159000"/>
            <a:ext cx="7315200" cy="90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7D3C12-0284-155C-A413-97445542A21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77583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 played different roles in the spread of different SARS-CoV-2 spike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20195A-020B-724D-8BEC-367827C7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689444"/>
            <a:ext cx="8356600" cy="4775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10F72-5DE0-FC8B-9FE4-C8EF58AA4269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6131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multi-type birth-death process models how lineages give birth, die, are sampled or jump between states.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CEBC3-CFBE-B87A-D944-A17596CA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21" y="1507585"/>
            <a:ext cx="5509357" cy="49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40388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</a:t>
            </a:r>
            <a:r>
              <a:rPr lang="en-US" sz="2000" i="1"/>
              <a:t>al.</a:t>
            </a:r>
            <a:r>
              <a:rPr lang="en-US" sz="2000"/>
              <a:t>, 2021, </a:t>
            </a:r>
            <a:r>
              <a:rPr lang="en-US" sz="2000" dirty="0"/>
              <a:t>Epidemics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mutations occurring at cell division allows cell division rate to also be informed by the sequence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3AD096-DE82-4F0A-AAB1-A9461F56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71" y="1625592"/>
            <a:ext cx="7306458" cy="45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7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multi-type birth death model can be used to model growth differences between cancer cells in the center and edge of tumors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9D96F-FC32-3D00-5488-E5913464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9" y="1348153"/>
            <a:ext cx="4257056" cy="55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9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7012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865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0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the posterior probability, modelling the population dynamics happens in the tree prior.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A1AEF-442A-B616-F5FE-3A78CF85280E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DuPlessis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L. et al. (2015),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Trends in Microbiology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5D413B98-1830-911D-65D9-A4EF94C0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4154"/>
            <a:ext cx="10490071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lineages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lineages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6003</TotalTime>
  <Words>1563</Words>
  <Application>Microsoft Macintosh PowerPoint</Application>
  <PresentationFormat>Widescreen</PresentationFormat>
  <Paragraphs>155</Paragraphs>
  <Slides>38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In the posterior probability, modelling the population dynamics happens in the tree prior.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Discrete trait analyses treat geography the same way as substitutions are treated</vt:lpstr>
      <vt:lpstr>Migration rates can be informed using outside data in a GLM approach</vt:lpstr>
      <vt:lpstr>Migration rates in the DTA model can be informed by transportation Data</vt:lpstr>
      <vt:lpstr>The structure coalescent model how lineage coalesce within and migrate between demes</vt:lpstr>
      <vt:lpstr>MERS sequences cluster by host of isolation</vt:lpstr>
      <vt:lpstr>Seasonal trends in camel to human transmissions</vt:lpstr>
      <vt:lpstr>MASCOT approximates the structured coalescent to dramatically improve efficiency</vt:lpstr>
      <vt:lpstr>Migration rates and effective population sizes can be informed using outside data in a GLM approach</vt:lpstr>
      <vt:lpstr>Time dependent predictors can be linked to migration rates and effective population sizes</vt:lpstr>
      <vt:lpstr>In 2016 and 2017, there was an Influenza A/H5N8 outbreak in France</vt:lpstr>
      <vt:lpstr>Cases first appeared in the department (state) of tarn and H5N8 was soon detected in other regions as well</vt:lpstr>
      <vt:lpstr>MASCOT-GLM reconstructs Tarn to be the most likely source, consistent with case data</vt:lpstr>
      <vt:lpstr>Evidence that the initial culling of birds reduced migration between location</vt:lpstr>
      <vt:lpstr>Phylogenetic tree of SARS-CoV-2 sequences isolated in Washington State reveal multiple introductions. </vt:lpstr>
      <vt:lpstr>The two spike variants 614D and 614G were shown to differ in viral load and presumably transmission rate.</vt:lpstr>
      <vt:lpstr>Migration histories can be conditioned on instead of estimated</vt:lpstr>
      <vt:lpstr>Reconstructing the effective population size of the spike variants reveals different temporal patterns</vt:lpstr>
      <vt:lpstr>Changes in the reproduction rate of different spike variants reflect different mobility trends in the state</vt:lpstr>
      <vt:lpstr>Introductions played different roles in the spread of different SARS-CoV-2 spike variants</vt:lpstr>
      <vt:lpstr>The multi-type birth-death process models how lineages give birth, die, are sampled or jump between states.</vt:lpstr>
      <vt:lpstr>Multi-type birth-death process</vt:lpstr>
      <vt:lpstr>Variations</vt:lpstr>
      <vt:lpstr>Example: tuberculosis</vt:lpstr>
      <vt:lpstr>Modelling mutations occurring at cell division allows cell division rate to also be informed by the sequence data</vt:lpstr>
      <vt:lpstr>The multi-type birth death model can be used to model growth differences between cancer cells in the center and edge of tumors</vt:lpstr>
      <vt:lpstr>Pros / Cons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50</cp:revision>
  <dcterms:created xsi:type="dcterms:W3CDTF">2020-07-05T17:44:26Z</dcterms:created>
  <dcterms:modified xsi:type="dcterms:W3CDTF">2022-07-26T16:38:24Z</dcterms:modified>
</cp:coreProperties>
</file>